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6" r:id="rId2"/>
    <p:sldId id="352" r:id="rId3"/>
    <p:sldId id="345" r:id="rId4"/>
    <p:sldId id="344" r:id="rId5"/>
    <p:sldId id="347" r:id="rId6"/>
    <p:sldId id="346" r:id="rId7"/>
    <p:sldId id="348" r:id="rId8"/>
    <p:sldId id="349" r:id="rId9"/>
    <p:sldId id="350" r:id="rId10"/>
    <p:sldId id="351" r:id="rId11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86" autoAdjust="0"/>
    <p:restoredTop sz="94660"/>
  </p:normalViewPr>
  <p:slideViewPr>
    <p:cSldViewPr snapToGrid="0">
      <p:cViewPr>
        <p:scale>
          <a:sx n="80" d="100"/>
          <a:sy n="80" d="100"/>
        </p:scale>
        <p:origin x="-1118" y="-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fld id="{DBAD2127-54DD-4357-8E03-563B0CFBBF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144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913"/>
            <a:ext cx="5510213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Click to edit Master text styles</a:t>
            </a:r>
          </a:p>
          <a:p>
            <a:pPr lvl="1"/>
            <a:r>
              <a:rPr lang="en-US" altLang="cs-CZ" noProof="0" smtClean="0"/>
              <a:t>Second level</a:t>
            </a:r>
          </a:p>
          <a:p>
            <a:pPr lvl="2"/>
            <a:r>
              <a:rPr lang="en-US" altLang="cs-CZ" noProof="0" smtClean="0"/>
              <a:t>Third level</a:t>
            </a:r>
          </a:p>
          <a:p>
            <a:pPr lvl="3"/>
            <a:r>
              <a:rPr lang="en-US" altLang="cs-CZ" noProof="0" smtClean="0"/>
              <a:t>Fourth level</a:t>
            </a:r>
          </a:p>
          <a:p>
            <a:pPr lvl="4"/>
            <a:r>
              <a:rPr lang="en-US" altLang="cs-CZ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1" tIns="46575" rIns="93151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fld id="{78EB0552-81ED-4F5A-A495-01A7AB28656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59583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894223-BE04-4F88-87BA-C044013904BF}" type="slidenum">
              <a:rPr lang="en-US" altLang="cs-CZ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cs-CZ" sz="1300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0BE04B-A9F7-4971-9D88-7B9AEDA19F8E}" type="slidenum">
              <a:rPr lang="en-US" altLang="cs-CZ" sz="1300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cs-CZ" sz="1300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A7ECF-2314-48A8-862B-3C5E8D7EA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2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8FD7-CA8E-47A4-BF45-7E0CEA2C7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3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B5DC-7814-4774-B61F-2AA77F887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823C-A829-4079-9826-B5C115B81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7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646FC-CB17-4A2A-A9A4-1723BA218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B8F74-2F6B-4AF4-8A2C-E782971EE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128F-0EE9-4263-BCE1-B4A9D4C6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6BAC-0342-4C41-ADCF-7F17DE3DC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018A-A594-4999-A55A-6DA74FDBB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7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C8B0-F482-4115-A02D-DDB8007F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4398-3720-4A6D-8DFF-7CE37BFD7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FEFE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EFEF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82F691-DEA5-490A-92FA-C4E5EC9B6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4E9E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4E9E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E6842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6648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63891F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63725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600" b="1" dirty="0"/>
              <a:t>Vytvoření </a:t>
            </a:r>
            <a:r>
              <a:rPr lang="cs-CZ" altLang="cs-CZ" sz="4600" b="1" dirty="0" smtClean="0"/>
              <a:t>tabulek, grafů </a:t>
            </a:r>
            <a:br>
              <a:rPr lang="cs-CZ" altLang="cs-CZ" sz="4600" b="1" dirty="0" smtClean="0"/>
            </a:br>
            <a:r>
              <a:rPr lang="cs-CZ" altLang="cs-CZ" sz="4600" b="1" dirty="0" smtClean="0"/>
              <a:t>a export dat </a:t>
            </a:r>
            <a:r>
              <a:rPr lang="cs-CZ" altLang="cs-CZ" sz="4600" b="1" dirty="0"/>
              <a:t/>
            </a:r>
            <a:br>
              <a:rPr lang="cs-CZ" altLang="cs-CZ" sz="4600" b="1" dirty="0"/>
            </a:br>
            <a:r>
              <a:rPr lang="cs-CZ" altLang="cs-CZ" sz="4600" b="1" dirty="0"/>
              <a:t>na </a:t>
            </a:r>
            <a:r>
              <a:rPr lang="cs-CZ" altLang="cs-CZ" sz="4600" b="1" dirty="0" smtClean="0"/>
              <a:t>www.i-dotaznik.cz</a:t>
            </a:r>
            <a:endParaRPr lang="en-US" altLang="cs-CZ" sz="4600" b="1" dirty="0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703388" y="4573588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004888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79525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1554163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80000"/>
              <a:buFont typeface="Wingdings 2" pitchFamily="18" charset="2"/>
              <a:buNone/>
            </a:pPr>
            <a:endParaRPr lang="cs-CZ" altLang="cs-CZ" sz="250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 2" pitchFamily="18" charset="2"/>
              <a:buNone/>
            </a:pPr>
            <a:endParaRPr lang="cs-CZ" altLang="cs-CZ" sz="250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 2" pitchFamily="18" charset="2"/>
              <a:buNone/>
            </a:pPr>
            <a:endParaRPr lang="cs-CZ" altLang="cs-CZ" sz="2500"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4381500"/>
            <a:ext cx="7620000" cy="10953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Jak si prohlédnout odpovědi v dotazníku</a:t>
            </a:r>
          </a:p>
          <a:p>
            <a:pPr marL="476250" indent="-476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Jak rychle vytvořit jednoduché tabulky a grafy</a:t>
            </a:r>
            <a:endParaRPr lang="cs-CZ" dirty="0">
              <a:solidFill>
                <a:schemeClr val="tx1"/>
              </a:solidFill>
            </a:endParaRPr>
          </a:p>
          <a:p>
            <a:pPr marL="476250" indent="-476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Jak exportovat data do Excelu či do jiného programu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Hotovo</a:t>
            </a:r>
            <a:endParaRPr lang="cs-CZ" b="1" dirty="0"/>
          </a:p>
        </p:txBody>
      </p:sp>
      <p:pic>
        <p:nvPicPr>
          <p:cNvPr id="11267" name="Picture 2" descr="C:\Users\Pavel\Documents\_DATA_notebook\1_podnik\1_Projekty\Sociores\propagace\logo\logo2016\i-dotaznik_horiz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598988"/>
            <a:ext cx="40100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5"/>
          <a:stretch>
            <a:fillRect/>
          </a:stretch>
        </p:blipFill>
        <p:spPr bwMode="auto">
          <a:xfrm>
            <a:off x="361950" y="3000375"/>
            <a:ext cx="8045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503238"/>
            <a:ext cx="7620000" cy="1143000"/>
          </a:xfrm>
        </p:spPr>
        <p:txBody>
          <a:bodyPr/>
          <a:lstStyle/>
          <a:p>
            <a:pPr marL="571500" indent="-571500" eaLnBrk="1" fontAlgn="auto" hangingPunct="1">
              <a:spcAft>
                <a:spcPts val="0"/>
              </a:spcAft>
              <a:defRPr/>
            </a:pPr>
            <a:r>
              <a:rPr lang="cs-CZ" altLang="cs-CZ" b="1" dirty="0" smtClean="0"/>
              <a:t>Vyberte dotazník, který chcete ukončit</a:t>
            </a:r>
            <a:endParaRPr lang="en-US" altLang="cs-CZ" b="1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2043113"/>
            <a:ext cx="7620000" cy="900112"/>
          </a:xfrm>
        </p:spPr>
        <p:txBody>
          <a:bodyPr/>
          <a:lstStyle/>
          <a:p>
            <a:pPr marL="476250" indent="-476250" eaLnBrk="1" hangingPunct="1">
              <a:buFont typeface="Wingdings 2" pitchFamily="18" charset="2"/>
              <a:buNone/>
              <a:tabLst>
                <a:tab pos="0" algn="l"/>
              </a:tabLst>
            </a:pPr>
            <a:r>
              <a:rPr lang="cs-CZ" altLang="cs-CZ" sz="2100" smtClean="0"/>
              <a:t>V menu Průzkumy – Seznam průzkumů vyberte dotazník, s jehož výsledky chcete pracovat</a:t>
            </a:r>
            <a:endParaRPr lang="cs-CZ" altLang="cs-CZ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41288" y="6402388"/>
            <a:ext cx="338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80000"/>
              <a:buFont typeface="Wingdings 2" pitchFamily="18" charset="2"/>
              <a:buNone/>
            </a:pPr>
            <a:r>
              <a:rPr lang="cs-CZ" altLang="cs-CZ" sz="1700" i="1">
                <a:solidFill>
                  <a:schemeClr val="folHlink"/>
                </a:solidFill>
                <a:latin typeface="Verdana" pitchFamily="34" charset="0"/>
              </a:rPr>
              <a:t>www.i-dotaznik.cz</a:t>
            </a:r>
            <a:endParaRPr lang="en-US" altLang="cs-CZ" sz="1700" i="1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5502275" y="3546475"/>
            <a:ext cx="1619250" cy="739775"/>
          </a:xfrm>
          <a:prstGeom prst="wedgeRoundRectCallout">
            <a:avLst>
              <a:gd name="adj1" fmla="val 27167"/>
              <a:gd name="adj2" fmla="val -109231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Seznam průzkumů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Skupina 4"/>
          <p:cNvGrpSpPr>
            <a:grpSpLocks/>
          </p:cNvGrpSpPr>
          <p:nvPr/>
        </p:nvGrpSpPr>
        <p:grpSpPr bwMode="auto">
          <a:xfrm>
            <a:off x="676275" y="1714500"/>
            <a:ext cx="7315200" cy="4114800"/>
            <a:chOff x="676275" y="1914525"/>
            <a:chExt cx="7315200" cy="4114800"/>
          </a:xfrm>
        </p:grpSpPr>
        <p:pic>
          <p:nvPicPr>
            <p:cNvPr id="410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1914525"/>
              <a:ext cx="73152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7058025" y="1943100"/>
              <a:ext cx="742950" cy="15240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Prohlížení odpovědí</a:t>
            </a:r>
            <a:endParaRPr lang="cs-CZ" b="1" dirty="0"/>
          </a:p>
        </p:txBody>
      </p:sp>
      <p:sp>
        <p:nvSpPr>
          <p:cNvPr id="4100" name="AutoShape 9"/>
          <p:cNvSpPr>
            <a:spLocks noChangeArrowheads="1"/>
          </p:cNvSpPr>
          <p:nvPr/>
        </p:nvSpPr>
        <p:spPr bwMode="auto">
          <a:xfrm>
            <a:off x="1028700" y="4921250"/>
            <a:ext cx="3171825" cy="908050"/>
          </a:xfrm>
          <a:prstGeom prst="wedgeRoundRectCallout">
            <a:avLst>
              <a:gd name="adj1" fmla="val -43653"/>
              <a:gd name="adj2" fmla="val -92125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Pro prohlížení odpovědí zvolte nabídku „Odpovědi“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1288" y="6402388"/>
            <a:ext cx="338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80000"/>
              <a:buFont typeface="Wingdings 2" pitchFamily="18" charset="2"/>
              <a:buNone/>
            </a:pPr>
            <a:r>
              <a:rPr lang="cs-CZ" altLang="cs-CZ" sz="1700" i="1">
                <a:solidFill>
                  <a:schemeClr val="folHlink"/>
                </a:solidFill>
                <a:latin typeface="Verdana" pitchFamily="34" charset="0"/>
              </a:rPr>
              <a:t>www.i-dotaznik.cz</a:t>
            </a:r>
            <a:endParaRPr lang="en-US" altLang="cs-CZ" sz="1700" i="1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4102" name="AutoShape 9"/>
          <p:cNvSpPr>
            <a:spLocks noChangeArrowheads="1"/>
          </p:cNvSpPr>
          <p:nvPr/>
        </p:nvSpPr>
        <p:spPr bwMode="auto">
          <a:xfrm>
            <a:off x="4752975" y="4521200"/>
            <a:ext cx="3171825" cy="1125538"/>
          </a:xfrm>
          <a:prstGeom prst="wedgeRoundRectCallout">
            <a:avLst>
              <a:gd name="adj1" fmla="val -68880"/>
              <a:gd name="adj2" fmla="val -72750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Odpovědi jednoho respondenta se zobrazí v jednom řádku</a:t>
            </a: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1171575" y="2482850"/>
            <a:ext cx="2695575" cy="444500"/>
          </a:xfrm>
          <a:prstGeom prst="wedgeRoundRectCallout">
            <a:avLst>
              <a:gd name="adj1" fmla="val -43653"/>
              <a:gd name="adj2" fmla="val -92125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Záložka „Nastavení“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Skupina 7"/>
          <p:cNvGrpSpPr>
            <a:grpSpLocks/>
          </p:cNvGrpSpPr>
          <p:nvPr/>
        </p:nvGrpSpPr>
        <p:grpSpPr bwMode="auto">
          <a:xfrm>
            <a:off x="295275" y="2505075"/>
            <a:ext cx="8162925" cy="3657600"/>
            <a:chOff x="295274" y="2505075"/>
            <a:chExt cx="8162925" cy="3657600"/>
          </a:xfrm>
        </p:grpSpPr>
        <p:pic>
          <p:nvPicPr>
            <p:cNvPr id="51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238" r="1041" b="8116"/>
            <a:stretch>
              <a:fillRect/>
            </a:stretch>
          </p:blipFill>
          <p:spPr bwMode="auto">
            <a:xfrm>
              <a:off x="295274" y="2505075"/>
              <a:ext cx="8162925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7496174" y="2533650"/>
              <a:ext cx="742950" cy="15240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/>
              <a:t>Vytvoření tabulek a grafů</a:t>
            </a:r>
            <a:endParaRPr lang="cs-CZ" b="1" dirty="0"/>
          </a:p>
        </p:txBody>
      </p:sp>
      <p:sp>
        <p:nvSpPr>
          <p:cNvPr id="5124" name="Zástupný symbol pro obsah 2"/>
          <p:cNvSpPr>
            <a:spLocks noGrp="1"/>
          </p:cNvSpPr>
          <p:nvPr>
            <p:ph idx="1"/>
          </p:nvPr>
        </p:nvSpPr>
        <p:spPr>
          <a:xfrm>
            <a:off x="438150" y="1400175"/>
            <a:ext cx="7620000" cy="1171575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cs-CZ" altLang="cs-CZ" sz="2000" smtClean="0"/>
              <a:t>Jednou z velmi pohodlných funkcí je vytvoření grafů a tabulek několika kliknutími přímo v on-line systému. Tyto výstupy si můžeme vytvářet  kdykoli i v průběhu výzkumu.</a:t>
            </a:r>
          </a:p>
        </p:txBody>
      </p:sp>
      <p:sp>
        <p:nvSpPr>
          <p:cNvPr id="5125" name="AutoShape 9"/>
          <p:cNvSpPr>
            <a:spLocks noChangeArrowheads="1"/>
          </p:cNvSpPr>
          <p:nvPr/>
        </p:nvSpPr>
        <p:spPr bwMode="auto">
          <a:xfrm>
            <a:off x="2413000" y="5076825"/>
            <a:ext cx="2578100" cy="1171575"/>
          </a:xfrm>
          <a:prstGeom prst="wedgeRoundRectCallout">
            <a:avLst>
              <a:gd name="adj1" fmla="val -112421"/>
              <a:gd name="adj2" fmla="val -14903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Pro zobrazení tabulek a grafů klikněte na nabídku „Statistiky“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41288" y="6402388"/>
            <a:ext cx="338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80000"/>
              <a:buFont typeface="Wingdings 2" pitchFamily="18" charset="2"/>
              <a:buNone/>
            </a:pPr>
            <a:r>
              <a:rPr lang="cs-CZ" altLang="cs-CZ" sz="1700" i="1">
                <a:solidFill>
                  <a:schemeClr val="folHlink"/>
                </a:solidFill>
                <a:latin typeface="Verdana" pitchFamily="34" charset="0"/>
              </a:rPr>
              <a:t>www.i-dotaznik.cz</a:t>
            </a:r>
            <a:endParaRPr lang="en-US" altLang="cs-CZ" sz="1700" i="1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874713" y="3187700"/>
            <a:ext cx="2695575" cy="444500"/>
          </a:xfrm>
          <a:prstGeom prst="wedgeRoundRectCallout">
            <a:avLst>
              <a:gd name="adj1" fmla="val -43653"/>
              <a:gd name="adj2" fmla="val -92125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Záložka „Nastavení“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/>
              <a:t>Vytvoření tabulek a grafů</a:t>
            </a:r>
            <a:endParaRPr lang="cs-CZ" dirty="0"/>
          </a:p>
        </p:txBody>
      </p:sp>
      <p:grpSp>
        <p:nvGrpSpPr>
          <p:cNvPr id="6147" name="Skupina 3"/>
          <p:cNvGrpSpPr>
            <a:grpSpLocks/>
          </p:cNvGrpSpPr>
          <p:nvPr/>
        </p:nvGrpSpPr>
        <p:grpSpPr bwMode="auto">
          <a:xfrm>
            <a:off x="295275" y="2352675"/>
            <a:ext cx="8162925" cy="3981450"/>
            <a:chOff x="295274" y="2590800"/>
            <a:chExt cx="8162925" cy="3981450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238" r="1041" b="2"/>
            <a:stretch>
              <a:fillRect/>
            </a:stretch>
          </p:blipFill>
          <p:spPr bwMode="auto">
            <a:xfrm>
              <a:off x="295274" y="2590800"/>
              <a:ext cx="8162925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7496174" y="2619375"/>
              <a:ext cx="742950" cy="15240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800100" y="1471613"/>
            <a:ext cx="5210175" cy="1171575"/>
          </a:xfrm>
          <a:prstGeom prst="wedgeRoundRectCallout">
            <a:avLst>
              <a:gd name="adj1" fmla="val -1352"/>
              <a:gd name="adj2" fmla="val 164769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1. Zapněte „Zobrazit souhrn všech dostupných polí“ pro statistiky všech otázek nebo vyberte níže ve „Filtr odpovědí“ jen některé otázky</a:t>
            </a:r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2895600" y="5662613"/>
            <a:ext cx="2286000" cy="417512"/>
          </a:xfrm>
          <a:prstGeom prst="wedgeRoundRectCallout">
            <a:avLst>
              <a:gd name="adj1" fmla="val -26056"/>
              <a:gd name="adj2" fmla="val -116852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2. Zvolte HTML</a:t>
            </a:r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6696075" y="4343400"/>
            <a:ext cx="2028825" cy="762000"/>
          </a:xfrm>
          <a:prstGeom prst="wedgeRoundRectCallout">
            <a:avLst>
              <a:gd name="adj1" fmla="val 8944"/>
              <a:gd name="adj2" fmla="val -116852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3. Zapněte „Zobrazit grafy“</a:t>
            </a: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6457950" y="1466850"/>
            <a:ext cx="2362200" cy="762000"/>
          </a:xfrm>
          <a:prstGeom prst="wedgeRoundRectCallout">
            <a:avLst>
              <a:gd name="adj1" fmla="val -11213"/>
              <a:gd name="adj2" fmla="val 124403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4. Potvrďte „Zobrazit statistiky“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41288" y="6402388"/>
            <a:ext cx="338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80000"/>
              <a:buFont typeface="Wingdings 2" pitchFamily="18" charset="2"/>
              <a:buNone/>
            </a:pPr>
            <a:r>
              <a:rPr lang="cs-CZ" altLang="cs-CZ" sz="1700" i="1">
                <a:solidFill>
                  <a:schemeClr val="folHlink"/>
                </a:solidFill>
                <a:latin typeface="Verdana" pitchFamily="34" charset="0"/>
              </a:rPr>
              <a:t>www.i-dotaznik.cz</a:t>
            </a:r>
            <a:endParaRPr lang="en-US" altLang="cs-CZ" sz="1700" i="1">
              <a:solidFill>
                <a:schemeClr val="fol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Typ grafů</a:t>
            </a:r>
            <a:endParaRPr lang="cs-CZ" b="1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1663"/>
            <a:ext cx="745807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2352675" y="5727700"/>
            <a:ext cx="2828925" cy="728663"/>
          </a:xfrm>
          <a:prstGeom prst="wedgeRoundRectCallout">
            <a:avLst>
              <a:gd name="adj1" fmla="val -26056"/>
              <a:gd name="adj2" fmla="val -116852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Zde můžete volit mezi různými typy grafů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1288" y="6402388"/>
            <a:ext cx="338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80000"/>
              <a:buFont typeface="Wingdings 2" pitchFamily="18" charset="2"/>
              <a:buNone/>
            </a:pPr>
            <a:r>
              <a:rPr lang="cs-CZ" altLang="cs-CZ" sz="1700" i="1">
                <a:solidFill>
                  <a:schemeClr val="folHlink"/>
                </a:solidFill>
                <a:latin typeface="Verdana" pitchFamily="34" charset="0"/>
              </a:rPr>
              <a:t>www.i-dotaznik.cz</a:t>
            </a:r>
            <a:endParaRPr lang="en-US" altLang="cs-CZ" sz="1700" i="1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7174" name="Zástupný symbol pro obsah 2"/>
          <p:cNvSpPr>
            <a:spLocks noGrp="1"/>
          </p:cNvSpPr>
          <p:nvPr>
            <p:ph idx="1"/>
          </p:nvPr>
        </p:nvSpPr>
        <p:spPr>
          <a:xfrm>
            <a:off x="438150" y="1400175"/>
            <a:ext cx="7620000" cy="1171575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cs-CZ" altLang="cs-CZ" sz="2000" smtClean="0"/>
              <a:t>Pro každou otázku se zobrazí tabulka a graf: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Skupina 8"/>
          <p:cNvGrpSpPr>
            <a:grpSpLocks/>
          </p:cNvGrpSpPr>
          <p:nvPr/>
        </p:nvGrpSpPr>
        <p:grpSpPr bwMode="auto">
          <a:xfrm>
            <a:off x="495300" y="2176463"/>
            <a:ext cx="7953375" cy="4138612"/>
            <a:chOff x="495300" y="2176254"/>
            <a:chExt cx="7953375" cy="4138821"/>
          </a:xfrm>
        </p:grpSpPr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0" b="9006"/>
            <a:stretch>
              <a:fillRect/>
            </a:stretch>
          </p:blipFill>
          <p:spPr bwMode="auto">
            <a:xfrm>
              <a:off x="495300" y="2176254"/>
              <a:ext cx="7953375" cy="413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élník 15"/>
            <p:cNvSpPr/>
            <p:nvPr/>
          </p:nvSpPr>
          <p:spPr>
            <a:xfrm>
              <a:off x="7553325" y="2214356"/>
              <a:ext cx="742950" cy="152408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/>
              <a:t>Vytvoření tabulek a grafů</a:t>
            </a:r>
            <a:endParaRPr lang="cs-CZ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419100" y="1376363"/>
            <a:ext cx="7772400" cy="8001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tabLst>
                <a:tab pos="0" algn="l"/>
              </a:tabLst>
            </a:pPr>
            <a:r>
              <a:rPr lang="cs-CZ" altLang="cs-CZ" sz="2000" smtClean="0"/>
              <a:t>Užitečným nástrojem je vytvoření statistik v Excelu – u nastavení statistik zvolte výstupní formát Excel. </a:t>
            </a:r>
          </a:p>
        </p:txBody>
      </p:sp>
      <p:sp>
        <p:nvSpPr>
          <p:cNvPr id="8197" name="AutoShape 9"/>
          <p:cNvSpPr>
            <a:spLocks noChangeArrowheads="1"/>
          </p:cNvSpPr>
          <p:nvPr/>
        </p:nvSpPr>
        <p:spPr bwMode="auto">
          <a:xfrm>
            <a:off x="3595688" y="5918200"/>
            <a:ext cx="2828925" cy="539750"/>
          </a:xfrm>
          <a:prstGeom prst="wedgeRoundRectCallout">
            <a:avLst>
              <a:gd name="adj1" fmla="val -32116"/>
              <a:gd name="adj2" fmla="val -103556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Výstupní formát: Excel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41288" y="6402388"/>
            <a:ext cx="338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80000"/>
              <a:buFont typeface="Wingdings 2" pitchFamily="18" charset="2"/>
              <a:buNone/>
            </a:pPr>
            <a:r>
              <a:rPr lang="cs-CZ" altLang="cs-CZ" sz="1700" i="1">
                <a:solidFill>
                  <a:schemeClr val="folHlink"/>
                </a:solidFill>
                <a:latin typeface="Verdana" pitchFamily="34" charset="0"/>
              </a:rPr>
              <a:t>www.i-dotaznik.cz</a:t>
            </a:r>
            <a:endParaRPr lang="en-US" altLang="cs-CZ" sz="1700" i="1">
              <a:solidFill>
                <a:schemeClr val="fol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Export dat</a:t>
            </a:r>
            <a:endParaRPr lang="cs-CZ" b="1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61950" y="1400175"/>
            <a:ext cx="7620000" cy="714375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cs-CZ" altLang="cs-CZ" sz="2000" smtClean="0"/>
              <a:t>Data můžete ze systému exportovat kdykoli i v průběhu výzkumu.</a:t>
            </a:r>
          </a:p>
        </p:txBody>
      </p:sp>
      <p:grpSp>
        <p:nvGrpSpPr>
          <p:cNvPr id="9220" name="Skupina 3"/>
          <p:cNvGrpSpPr>
            <a:grpSpLocks/>
          </p:cNvGrpSpPr>
          <p:nvPr/>
        </p:nvGrpSpPr>
        <p:grpSpPr bwMode="auto">
          <a:xfrm>
            <a:off x="161925" y="2063750"/>
            <a:ext cx="8286750" cy="3794125"/>
            <a:chOff x="161925" y="2054626"/>
            <a:chExt cx="8286750" cy="3793723"/>
          </a:xfrm>
        </p:grpSpPr>
        <p:pic>
          <p:nvPicPr>
            <p:cNvPr id="92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0" b="19630"/>
            <a:stretch>
              <a:fillRect/>
            </a:stretch>
          </p:blipFill>
          <p:spPr bwMode="auto">
            <a:xfrm>
              <a:off x="161925" y="2054626"/>
              <a:ext cx="8286750" cy="379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7496175" y="2110183"/>
              <a:ext cx="742950" cy="152384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404813" y="5508625"/>
            <a:ext cx="3424237" cy="539750"/>
          </a:xfrm>
          <a:prstGeom prst="wedgeRoundRectCallout">
            <a:avLst>
              <a:gd name="adj1" fmla="val -32116"/>
              <a:gd name="adj2" fmla="val -103556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2. Zvolte nabídku „Odpovědi“</a:t>
            </a:r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auto">
          <a:xfrm>
            <a:off x="5048250" y="3260725"/>
            <a:ext cx="3676650" cy="549275"/>
          </a:xfrm>
          <a:prstGeom prst="wedgeRoundRectCallout">
            <a:avLst>
              <a:gd name="adj1" fmla="val -45588"/>
              <a:gd name="adj2" fmla="val -131259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3. Exportovat – Export odpovědí</a:t>
            </a: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41288" y="6402388"/>
            <a:ext cx="338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80000"/>
              <a:buFont typeface="Wingdings 2" pitchFamily="18" charset="2"/>
              <a:buNone/>
            </a:pPr>
            <a:r>
              <a:rPr lang="cs-CZ" altLang="cs-CZ" sz="1700" i="1">
                <a:solidFill>
                  <a:schemeClr val="folHlink"/>
                </a:solidFill>
                <a:latin typeface="Verdana" pitchFamily="34" charset="0"/>
              </a:rPr>
              <a:t>www.i-dotaznik.cz</a:t>
            </a:r>
            <a:endParaRPr lang="en-US" altLang="cs-CZ" sz="1700" i="1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768350" y="2860675"/>
            <a:ext cx="2695575" cy="444500"/>
          </a:xfrm>
          <a:prstGeom prst="wedgeRoundRectCallout">
            <a:avLst>
              <a:gd name="adj1" fmla="val -43653"/>
              <a:gd name="adj2" fmla="val -92125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1. Záložka „Nastavení“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Skupina 5"/>
          <p:cNvGrpSpPr>
            <a:grpSpLocks/>
          </p:cNvGrpSpPr>
          <p:nvPr/>
        </p:nvGrpSpPr>
        <p:grpSpPr bwMode="auto">
          <a:xfrm>
            <a:off x="400050" y="1879600"/>
            <a:ext cx="7886700" cy="4492625"/>
            <a:chOff x="571500" y="2060776"/>
            <a:chExt cx="7886700" cy="4492424"/>
          </a:xfrm>
        </p:grpSpPr>
        <p:pic>
          <p:nvPicPr>
            <p:cNvPr id="1025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0"/>
            <a:stretch>
              <a:fillRect/>
            </a:stretch>
          </p:blipFill>
          <p:spPr bwMode="auto">
            <a:xfrm>
              <a:off x="571500" y="2060776"/>
              <a:ext cx="7886700" cy="449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7705725" y="2089350"/>
              <a:ext cx="742950" cy="152393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Export dat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5775" y="1317625"/>
            <a:ext cx="376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Obvyklé volby jsou:</a:t>
            </a:r>
          </a:p>
        </p:txBody>
      </p:sp>
      <p:sp>
        <p:nvSpPr>
          <p:cNvPr id="10245" name="AutoShape 9"/>
          <p:cNvSpPr>
            <a:spLocks noChangeArrowheads="1"/>
          </p:cNvSpPr>
          <p:nvPr/>
        </p:nvSpPr>
        <p:spPr bwMode="auto">
          <a:xfrm>
            <a:off x="3648075" y="2481263"/>
            <a:ext cx="1409700" cy="442912"/>
          </a:xfrm>
          <a:prstGeom prst="wedgeRoundRectCallout">
            <a:avLst>
              <a:gd name="adj1" fmla="val -52829"/>
              <a:gd name="adj2" fmla="val 90074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1. Excel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>
            <a:off x="2686050" y="4125913"/>
            <a:ext cx="2371725" cy="769937"/>
          </a:xfrm>
          <a:prstGeom prst="wedgeRoundRectCallout">
            <a:avLst>
              <a:gd name="adj1" fmla="val -37125"/>
              <a:gd name="adj2" fmla="val -68852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2. Pouze dokončené odpovědi</a:t>
            </a: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3551238" y="5465763"/>
            <a:ext cx="1506537" cy="754062"/>
          </a:xfrm>
          <a:prstGeom prst="wedgeRoundRectCallout">
            <a:avLst>
              <a:gd name="adj1" fmla="val -83046"/>
              <a:gd name="adj2" fmla="val -30815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3. Plné odpovědi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5722938" y="3370263"/>
            <a:ext cx="2346325" cy="442912"/>
          </a:xfrm>
          <a:prstGeom prst="wedgeRoundRectCallout">
            <a:avLst>
              <a:gd name="adj1" fmla="val -20088"/>
              <a:gd name="adj2" fmla="val -109926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4. Plný text otázky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057775" y="1555750"/>
            <a:ext cx="2220913" cy="777875"/>
          </a:xfrm>
          <a:prstGeom prst="wedgeRoundRectCallout">
            <a:avLst>
              <a:gd name="adj1" fmla="val 67458"/>
              <a:gd name="adj2" fmla="val 53227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>
                <a:solidFill>
                  <a:srgbClr val="000000"/>
                </a:solidFill>
                <a:latin typeface="Calibri" pitchFamily="34" charset="0"/>
              </a:rPr>
              <a:t>5. potvrďte: Exportovat</a:t>
            </a: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141288" y="6402388"/>
            <a:ext cx="33877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842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6648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891F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80000"/>
              <a:buFont typeface="Wingdings 2" pitchFamily="18" charset="2"/>
              <a:buNone/>
            </a:pPr>
            <a:r>
              <a:rPr lang="cs-CZ" altLang="cs-CZ" sz="1700" i="1">
                <a:solidFill>
                  <a:schemeClr val="folHlink"/>
                </a:solidFill>
                <a:latin typeface="Verdana" pitchFamily="34" charset="0"/>
              </a:rPr>
              <a:t>www.i-dotaznik.cz</a:t>
            </a:r>
            <a:endParaRPr lang="en-US" altLang="cs-CZ" sz="1700" i="1">
              <a:solidFill>
                <a:schemeClr val="fol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astní 7">
      <a:dk1>
        <a:sysClr val="windowText" lastClr="000000"/>
      </a:dk1>
      <a:lt1>
        <a:srgbClr val="EFEFEF"/>
      </a:lt1>
      <a:dk2>
        <a:srgbClr val="2F5897"/>
      </a:dk2>
      <a:lt2>
        <a:srgbClr val="E4E9EF"/>
      </a:lt2>
      <a:accent1>
        <a:srgbClr val="FED459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277</Words>
  <Application>Microsoft Office PowerPoint</Application>
  <PresentationFormat>Předvádění na obrazovce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Times New Roman</vt:lpstr>
      <vt:lpstr>Arial</vt:lpstr>
      <vt:lpstr>Cambria</vt:lpstr>
      <vt:lpstr>Calibri</vt:lpstr>
      <vt:lpstr>Verdana</vt:lpstr>
      <vt:lpstr>Wingdings 2</vt:lpstr>
      <vt:lpstr>Sousedství</vt:lpstr>
      <vt:lpstr>Vytvoření tabulek, grafů  a export dat  na www.i-dotaznik.cz</vt:lpstr>
      <vt:lpstr>Vyberte dotazník, který chcete ukončit</vt:lpstr>
      <vt:lpstr>Prohlížení odpovědí</vt:lpstr>
      <vt:lpstr>Vytvoření tabulek a grafů</vt:lpstr>
      <vt:lpstr>Vytvoření tabulek a grafů</vt:lpstr>
      <vt:lpstr>Typ grafů</vt:lpstr>
      <vt:lpstr>Vytvoření tabulek a grafů</vt:lpstr>
      <vt:lpstr>Export dat</vt:lpstr>
      <vt:lpstr>Export dat</vt:lpstr>
      <vt:lpstr>Hotovo</vt:lpstr>
    </vt:vector>
  </TitlesOfParts>
  <Company>www.i-dotaznik.cz, www.sociores.cz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Přepis dotazníků - www.i-dotaznik.cz</dc:title>
  <dc:creator>pavel.cerny@sociores.cz</dc:creator>
  <cp:lastModifiedBy>Pavel Černý</cp:lastModifiedBy>
  <cp:revision>71</cp:revision>
  <dcterms:created xsi:type="dcterms:W3CDTF">2005-01-17T10:29:38Z</dcterms:created>
  <dcterms:modified xsi:type="dcterms:W3CDTF">2020-09-11T20:46:26Z</dcterms:modified>
</cp:coreProperties>
</file>